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3" r:id="rId36"/>
    <p:sldId id="1384" r:id="rId37"/>
    <p:sldId id="1385" r:id="rId38"/>
    <p:sldId id="1386" r:id="rId39"/>
    <p:sldId id="1363" r:id="rId40"/>
    <p:sldId id="1376" r:id="rId41"/>
    <p:sldId id="1257" r:id="rId42"/>
    <p:sldId id="1165" r:id="rId43"/>
    <p:sldId id="1342" r:id="rId44"/>
    <p:sldId id="1278" r:id="rId45"/>
    <p:sldId id="1295" r:id="rId46"/>
    <p:sldId id="1387" r:id="rId47"/>
    <p:sldId id="1388" r:id="rId48"/>
    <p:sldId id="1390" r:id="rId49"/>
    <p:sldId id="320" r:id="rId50"/>
    <p:sldId id="1391" r:id="rId51"/>
    <p:sldId id="1392" r:id="rId52"/>
    <p:sldId id="1378" r:id="rId53"/>
    <p:sldId id="355" r:id="rId54"/>
    <p:sldId id="1367" r:id="rId55"/>
    <p:sldId id="1368" r:id="rId56"/>
    <p:sldId id="1325" r:id="rId57"/>
    <p:sldId id="1316" r:id="rId58"/>
    <p:sldId id="1369" r:id="rId59"/>
    <p:sldId id="1377" r:id="rId60"/>
    <p:sldId id="1393" r:id="rId61"/>
    <p:sldId id="139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1"/>
    <p:restoredTop sz="77983"/>
  </p:normalViewPr>
  <p:slideViewPr>
    <p:cSldViewPr snapToGrid="0" snapToObjects="1">
      <p:cViewPr varScale="1">
        <p:scale>
          <a:sx n="56" d="100"/>
          <a:sy n="56" d="100"/>
        </p:scale>
        <p:origin x="11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5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umian/R_Intro_Fall_2022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urvival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/>
              <a:t>Data Science Training Specialist</a:t>
            </a:r>
          </a:p>
          <a:p>
            <a:pPr>
              <a:lnSpc>
                <a:spcPct val="90000"/>
              </a:lnSpc>
            </a:pPr>
            <a:r>
              <a:rPr lang="en-US"/>
              <a:t>NIH Office of Data Science Strategy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/>
              <a:t>[Need to add r cloud studio link when ready]</a:t>
            </a:r>
          </a:p>
          <a:p>
            <a:pPr lvl="1"/>
            <a:r>
              <a:rPr lang="en-US" sz="2800" dirty="0"/>
              <a:t>First click on Save a permanent copy</a:t>
            </a:r>
            <a:endParaRPr lang="en-US" sz="2800" dirty="0">
              <a:hlinkClick r:id="rId3"/>
            </a:endParaRPr>
          </a:p>
          <a:p>
            <a:r>
              <a:rPr lang="en-US" sz="3200" dirty="0">
                <a:hlinkClick r:id="rId3"/>
              </a:rPr>
              <a:t>https://github.com/dlumian/R_Intro_Fall_2022 </a:t>
            </a:r>
            <a:endParaRPr lang="en-US" sz="3200" dirty="0"/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39874"/>
            <a:ext cx="9199952" cy="3601212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60" dirty="0">
                <a:cs typeface="Trebuchet MS"/>
              </a:rPr>
              <a:t>Vectors are a data structure in R</a:t>
            </a:r>
            <a:endParaRPr lang="en-US" sz="20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-list</a:t>
            </a:r>
            <a:r>
              <a:rPr lang="en-US" spc="-210" dirty="0">
                <a:cs typeface="Trebuchet MS"/>
              </a:rPr>
              <a:t> </a:t>
            </a:r>
            <a:r>
              <a:rPr lang="en-US" spc="-110" dirty="0">
                <a:cs typeface="Trebuchet MS"/>
              </a:rPr>
              <a:t>of</a:t>
            </a:r>
            <a:r>
              <a:rPr lang="en-US" spc="-215" dirty="0">
                <a:cs typeface="Trebuchet MS"/>
              </a:rPr>
              <a:t> </a:t>
            </a:r>
            <a:r>
              <a:rPr lang="en-US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35" dirty="0">
                <a:cs typeface="Trebuchet MS"/>
              </a:rPr>
              <a:t>-</a:t>
            </a:r>
            <a:r>
              <a:rPr lang="en-US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90" dirty="0">
                <a:cs typeface="Trebuchet MS"/>
              </a:rPr>
              <a:t>-must be same data type</a:t>
            </a:r>
            <a:endParaRPr lang="en-US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75" dirty="0">
                <a:cs typeface="Trebuchet MS"/>
              </a:rPr>
              <a:t>Use</a:t>
            </a:r>
            <a:r>
              <a:rPr lang="en-US" sz="2000" spc="-26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the</a:t>
            </a:r>
            <a:r>
              <a:rPr lang="en-US" sz="2000" spc="-254" dirty="0">
                <a:cs typeface="Trebuchet MS"/>
              </a:rPr>
              <a:t> </a:t>
            </a:r>
            <a:r>
              <a:rPr lang="en-US" sz="2000" spc="-215" dirty="0">
                <a:cs typeface="Trebuchet MS"/>
              </a:rPr>
              <a:t>c()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14" dirty="0">
                <a:cs typeface="Trebuchet MS"/>
              </a:rPr>
              <a:t>command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5" dirty="0">
                <a:cs typeface="Trebuchet MS"/>
              </a:rPr>
              <a:t>enter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0" dirty="0">
                <a:cs typeface="Trebuchet MS"/>
              </a:rPr>
              <a:t>a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05" dirty="0">
                <a:cs typeface="Trebuchet MS"/>
              </a:rPr>
              <a:t>bunch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20" dirty="0">
                <a:cs typeface="Trebuchet MS"/>
              </a:rPr>
              <a:t>of  </a:t>
            </a:r>
            <a:r>
              <a:rPr lang="en-US" sz="2000" spc="-105" dirty="0">
                <a:cs typeface="Trebuchet MS"/>
              </a:rPr>
              <a:t>numbers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35" dirty="0">
                <a:cs typeface="Trebuchet MS"/>
              </a:rPr>
              <a:t>Don’t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5" dirty="0">
                <a:cs typeface="Trebuchet MS"/>
              </a:rPr>
              <a:t>know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70" dirty="0">
                <a:cs typeface="Trebuchet MS"/>
              </a:rPr>
              <a:t>how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0" dirty="0">
                <a:cs typeface="Trebuchet MS"/>
              </a:rPr>
              <a:t>use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25" dirty="0">
                <a:cs typeface="Trebuchet MS"/>
              </a:rPr>
              <a:t>it?</a:t>
            </a:r>
            <a:endParaRPr lang="en-US" sz="20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210" dirty="0">
                <a:cs typeface="Trebuchet MS"/>
              </a:rPr>
              <a:t>Type</a:t>
            </a:r>
            <a:r>
              <a:rPr lang="en-US" sz="2000" spc="-250" dirty="0">
                <a:cs typeface="Trebuchet MS"/>
              </a:rPr>
              <a:t> : </a:t>
            </a:r>
            <a:r>
              <a:rPr lang="en-US" sz="20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20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on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R Studio</a:t>
            </a:r>
          </a:p>
          <a:p>
            <a:pPr lvl="1"/>
            <a:r>
              <a:rPr lang="en-US" dirty="0"/>
              <a:t>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</a:t>
            </a:r>
            <a:r>
              <a:rPr lang="en-US" dirty="0" err="1"/>
              <a:t>Basic_Commands.Rmd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</a:t>
            </a:r>
            <a:r>
              <a:rPr lang="en-US" dirty="0" err="1"/>
              <a:t>Basic_Command.Rmd</a:t>
            </a:r>
            <a:r>
              <a:rPr lang="en-US" dirty="0"/>
              <a:t>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Packages and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Packages and 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Packages are add-ons to base R that increase functionality or ease of use</a:t>
            </a:r>
          </a:p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datasets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A64C-CAC7-6FFE-D31D-2EAFCE9F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FAB0-0415-F027-28DB-D25D4491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https://cran.r-project.org/web/packages/survival/index.html</a:t>
            </a:r>
            <a:endParaRPr lang="en-US" dirty="0"/>
          </a:p>
          <a:p>
            <a:r>
              <a:rPr lang="en-US" dirty="0"/>
              <a:t>PBC Dataset</a:t>
            </a:r>
          </a:p>
          <a:p>
            <a:pPr lvl="1"/>
            <a:r>
              <a:rPr lang="en-US" dirty="0"/>
              <a:t>Has a built-in dataset called PBC which is the Mayo Clinic Primary Biliary Cholangitis Data</a:t>
            </a:r>
          </a:p>
          <a:p>
            <a:r>
              <a:rPr lang="en-US" dirty="0"/>
              <a:t>We will have to download and load the package to use this dataset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83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Packages and 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Packages_and_Datasets.Rmd</a:t>
            </a:r>
            <a:r>
              <a:rPr lang="en-US" sz="3200" dirty="0"/>
              <a:t>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importing packages</a:t>
            </a:r>
          </a:p>
          <a:p>
            <a:endParaRPr lang="en-US" sz="3200" dirty="0"/>
          </a:p>
          <a:p>
            <a:r>
              <a:rPr lang="en-US" sz="3200" dirty="0"/>
              <a:t>We will work with two datasets</a:t>
            </a:r>
          </a:p>
          <a:p>
            <a:pPr lvl="1"/>
            <a:r>
              <a:rPr lang="en-US" sz="2800" dirty="0"/>
              <a:t>Iris</a:t>
            </a:r>
          </a:p>
          <a:p>
            <a:pPr lvl="2"/>
            <a:r>
              <a:rPr lang="en-US" sz="2400" dirty="0"/>
              <a:t>Base R dataset</a:t>
            </a:r>
          </a:p>
          <a:p>
            <a:pPr lvl="1"/>
            <a:r>
              <a:rPr lang="en-US" sz="2800" dirty="0"/>
              <a:t>PBC</a:t>
            </a:r>
            <a:endParaRPr lang="en-US" sz="3200" dirty="0"/>
          </a:p>
          <a:p>
            <a:pPr lvl="2"/>
            <a:r>
              <a:rPr lang="en-US" sz="2400" dirty="0"/>
              <a:t>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One stop shop for coding in R</a:t>
            </a:r>
          </a:p>
          <a:p>
            <a:r>
              <a:rPr lang="en-US" dirty="0">
                <a:hlinkClick r:id="rId2"/>
              </a:rPr>
              <a:t>https://rstudio.com/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Data_Manipulation.Rmd</a:t>
            </a:r>
            <a:r>
              <a:rPr lang="en-US" dirty="0"/>
              <a:t>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235130" y="830782"/>
            <a:ext cx="11743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Data_Import_and_Export.Rmd</a:t>
            </a:r>
            <a:r>
              <a:rPr lang="en-US" dirty="0"/>
              <a:t> we will explore the following:</a:t>
            </a:r>
          </a:p>
          <a:p>
            <a:pPr lvl="1"/>
            <a:r>
              <a:rPr lang="en-US" dirty="0"/>
              <a:t>Save as tab delimited text</a:t>
            </a:r>
          </a:p>
          <a:p>
            <a:pPr lvl="1"/>
            <a:r>
              <a:rPr lang="en-US" dirty="0"/>
              <a:t>Save as a csv file</a:t>
            </a:r>
          </a:p>
          <a:p>
            <a:pPr lvl="1"/>
            <a:r>
              <a:rPr lang="en-US" dirty="0"/>
              <a:t>Load both tab delimited and csv files</a:t>
            </a:r>
          </a:p>
          <a:p>
            <a:pPr lvl="1"/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775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60" y="77089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https://rstudio.cloud/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Data_Visualization.Rmd</a:t>
            </a:r>
            <a:endParaRPr lang="en-US" dirty="0"/>
          </a:p>
          <a:p>
            <a:r>
              <a:rPr lang="en-US" dirty="0"/>
              <a:t>Explore plotting and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FA21-C33D-4FC4-9EF0-2435CDCDCD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concludes the Intro to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B953D-7836-4255-98F8-86E0BC17E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Additional materials and examples can be found in the supplemental topics folder of this repository. </a:t>
            </a:r>
          </a:p>
        </p:txBody>
      </p:sp>
    </p:spTree>
    <p:extLst>
      <p:ext uri="{BB962C8B-B14F-4D97-AF65-F5344CB8AC3E}">
        <p14:creationId xmlns:p14="http://schemas.microsoft.com/office/powerpoint/2010/main" val="351337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10399</TotalTime>
  <Words>2177</Words>
  <Application>Microsoft Office PowerPoint</Application>
  <PresentationFormat>Widescreen</PresentationFormat>
  <Paragraphs>348</Paragraphs>
  <Slides>61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</vt:lpstr>
      <vt:lpstr>PowerPoint Presentation</vt:lpstr>
      <vt:lpstr>What is R Studio Cloud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Basic_Commands.Rmd</vt:lpstr>
      <vt:lpstr>Questions?</vt:lpstr>
      <vt:lpstr>Packages and Built-in Datasets</vt:lpstr>
      <vt:lpstr>What is a package</vt:lpstr>
      <vt:lpstr>Survival Package</vt:lpstr>
      <vt:lpstr>PowerPoint Presentation</vt:lpstr>
      <vt:lpstr>Activity 2:  Packages and Built-in Datasets</vt:lpstr>
      <vt:lpstr>Data Manipulation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Activity 5: Data Visualization</vt:lpstr>
      <vt:lpstr>This concludes the Intro to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Lumian, Danny (NIH/OD) [C]</cp:lastModifiedBy>
  <cp:revision>47</cp:revision>
  <dcterms:created xsi:type="dcterms:W3CDTF">2022-08-24T14:58:18Z</dcterms:created>
  <dcterms:modified xsi:type="dcterms:W3CDTF">2022-09-08T15:58:23Z</dcterms:modified>
</cp:coreProperties>
</file>